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18288000" cy="10287000"/>
  <p:notesSz cx="6858000" cy="9144000"/>
  <p:embeddedFontLst>
    <p:embeddedFont>
      <p:font typeface="Glacial Indifference Bold" charset="1" panose="00000800000000000000"/>
      <p:regular r:id="rId2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presProps.xml" Type="http://schemas.openxmlformats.org/officeDocument/2006/relationships/presProps"/><Relationship Id="rId20" Target="slides/slide15.xml" Type="http://schemas.openxmlformats.org/officeDocument/2006/relationships/slide"/><Relationship Id="rId21" Target="slides/slide16.xml" Type="http://schemas.openxmlformats.org/officeDocument/2006/relationships/slide"/><Relationship Id="rId22" Target="slides/slide17.xml" Type="http://schemas.openxmlformats.org/officeDocument/2006/relationships/slide"/><Relationship Id="rId23" Target="slides/slide18.xml" Type="http://schemas.openxmlformats.org/officeDocument/2006/relationships/slide"/><Relationship Id="rId24" Target="slides/slide19.xml" Type="http://schemas.openxmlformats.org/officeDocument/2006/relationships/slide"/><Relationship Id="rId25" Target="slides/slide20.xml" Type="http://schemas.openxmlformats.org/officeDocument/2006/relationships/slide"/><Relationship Id="rId26" Target="slides/slide21.xml" Type="http://schemas.openxmlformats.org/officeDocument/2006/relationships/slide"/><Relationship Id="rId27" Target="slides/slide22.xml" Type="http://schemas.openxmlformats.org/officeDocument/2006/relationships/slide"/><Relationship Id="rId28" Target="fonts/font28.fntdata" Type="http://schemas.openxmlformats.org/officeDocument/2006/relationships/font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4.jpe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088486" y="2373624"/>
            <a:ext cx="14111027" cy="5539751"/>
          </a:xfrm>
          <a:custGeom>
            <a:avLst/>
            <a:gdLst/>
            <a:ahLst/>
            <a:cxnLst/>
            <a:rect r="r" b="b" t="t" l="l"/>
            <a:pathLst>
              <a:path h="5539751" w="14111027">
                <a:moveTo>
                  <a:pt x="0" y="0"/>
                </a:moveTo>
                <a:lnTo>
                  <a:pt x="14111028" y="0"/>
                </a:lnTo>
                <a:lnTo>
                  <a:pt x="14111028" y="5539752"/>
                </a:lnTo>
                <a:lnTo>
                  <a:pt x="0" y="55397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2143916" y="249251"/>
            <a:ext cx="14000169" cy="1942523"/>
          </a:xfrm>
          <a:custGeom>
            <a:avLst/>
            <a:gdLst/>
            <a:ahLst/>
            <a:cxnLst/>
            <a:rect r="r" b="b" t="t" l="l"/>
            <a:pathLst>
              <a:path h="1942523" w="14000169">
                <a:moveTo>
                  <a:pt x="0" y="0"/>
                </a:moveTo>
                <a:lnTo>
                  <a:pt x="14000168" y="0"/>
                </a:lnTo>
                <a:lnTo>
                  <a:pt x="14000168" y="1942523"/>
                </a:lnTo>
                <a:lnTo>
                  <a:pt x="0" y="194252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3672911" y="7731525"/>
            <a:ext cx="10942178" cy="2217943"/>
          </a:xfrm>
          <a:custGeom>
            <a:avLst/>
            <a:gdLst/>
            <a:ahLst/>
            <a:cxnLst/>
            <a:rect r="r" b="b" t="t" l="l"/>
            <a:pathLst>
              <a:path h="2217943" w="10942178">
                <a:moveTo>
                  <a:pt x="0" y="0"/>
                </a:moveTo>
                <a:lnTo>
                  <a:pt x="10942178" y="0"/>
                </a:lnTo>
                <a:lnTo>
                  <a:pt x="10942178" y="2217943"/>
                </a:lnTo>
                <a:lnTo>
                  <a:pt x="0" y="221794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1640" t="-1907" r="-1640" b="0"/>
            </a:stretch>
          </a:blipFill>
        </p:spPr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217446" y="1633540"/>
            <a:ext cx="8047659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699"/>
              </a:lnSpc>
              <a:spcBef>
                <a:spcPct val="0"/>
              </a:spcBef>
            </a:pPr>
            <a:r>
              <a:rPr lang="en-US" b="true" sz="5499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Yöntem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205499" y="9131542"/>
            <a:ext cx="227856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9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217446" y="2941640"/>
            <a:ext cx="11737479" cy="47910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Çalışmanın yöntem bölümünde,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a. Araştırma modeli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b. Veri toplama yöntemi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c. Evren ve örneklem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d. Kullanılan istatistiksel teknik(ler)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e. Veri çözümleme yaklaşımı vb. yöntemsel konular açıklanmalıdır.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sayfada 6 satırı (1,5 satır aralıklı) aşmayınız.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bölüm en fazla 3 slaytta verilmelidir. 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78700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217446" y="1633540"/>
            <a:ext cx="8047659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699"/>
              </a:lnSpc>
              <a:spcBef>
                <a:spcPct val="0"/>
              </a:spcBef>
            </a:pPr>
            <a:r>
              <a:rPr lang="en-US" b="true" sz="5499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Yöntem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135549" y="9131542"/>
            <a:ext cx="367754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10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217446" y="2941640"/>
            <a:ext cx="11737479" cy="47910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Çalışmanın yöntem bölümünde,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a. Araştırma modeli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b. Veri toplama yöntemi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c. Evren ve örneklem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d. Kullanılan istatistiksel teknik(ler)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e. Veri çözümleme yaklaşımı vb. yöntemsel konular açıklanmalıdır.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sayfada 6 satırı (1,5 satır aralıklı) aşmayınız.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bölüm en fazla 3 slaytta verilmelidir. 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777475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217446" y="1633540"/>
            <a:ext cx="8047659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699"/>
              </a:lnSpc>
              <a:spcBef>
                <a:spcPct val="0"/>
              </a:spcBef>
            </a:pPr>
            <a:r>
              <a:rPr lang="en-US" b="true" sz="5499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Bulgular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199248" y="9131542"/>
            <a:ext cx="240357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22" y="3276362"/>
            <a:ext cx="15647928" cy="3190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Bu bölümde ulaşılan bulgular açıklanmalı ve yorumlanmalıdır.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</a:p>
          <a:p>
            <a:pPr algn="l">
              <a:lnSpc>
                <a:spcPts val="4200"/>
              </a:lnSpc>
              <a:spcBef>
                <a:spcPct val="0"/>
              </a:spcBef>
            </a:pP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sayfada 6 satırı (1,5 satır aralıklı) aşmayınız.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bölüm en fazla 5 slaytta verilmelidir. Ancak tablo sayısının fazlalığı durumunda bu kural genişletilebilir. 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76795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217446" y="1633540"/>
            <a:ext cx="8047659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699"/>
              </a:lnSpc>
              <a:spcBef>
                <a:spcPct val="0"/>
              </a:spcBef>
            </a:pPr>
            <a:r>
              <a:rPr lang="en-US" b="true" sz="5499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Bulgular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155492" y="9131542"/>
            <a:ext cx="327868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12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22" y="3276362"/>
            <a:ext cx="15647928" cy="3190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Bu bölümde ulaşılan bulgular açıklanmalı ve yorumlanmalıdır.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</a:p>
          <a:p>
            <a:pPr algn="l">
              <a:lnSpc>
                <a:spcPts val="4200"/>
              </a:lnSpc>
              <a:spcBef>
                <a:spcPct val="0"/>
              </a:spcBef>
            </a:pP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sayfada 6 satırı (1,5 satır aralıklı) aşmayınız.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bölüm en fazla 5 slaytta verilmelidir. Ancak tablo sayısının fazlalığı durumunda bu kural genişletilebilir. 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76795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217446" y="1633540"/>
            <a:ext cx="8047659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699"/>
              </a:lnSpc>
              <a:spcBef>
                <a:spcPct val="0"/>
              </a:spcBef>
            </a:pPr>
            <a:r>
              <a:rPr lang="en-US" b="true" sz="5499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Bulgular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151028" y="9131542"/>
            <a:ext cx="336798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13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22" y="3276362"/>
            <a:ext cx="15647928" cy="3190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Bu bölümde ulaşılan bulgular açıklanmalı ve yorumlanmalıdır.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</a:p>
          <a:p>
            <a:pPr algn="l">
              <a:lnSpc>
                <a:spcPts val="4200"/>
              </a:lnSpc>
              <a:spcBef>
                <a:spcPct val="0"/>
              </a:spcBef>
            </a:pP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sayfada 6 satırı (1,5 satır aralıklı) aşmayınız.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bölüm en fazla 5 slaytta verilmelidir. Ancak tablo sayısının fazlalığı durumunda bu kural genişletilebilir. 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76795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217446" y="1633540"/>
            <a:ext cx="8047659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699"/>
              </a:lnSpc>
              <a:spcBef>
                <a:spcPct val="0"/>
              </a:spcBef>
            </a:pPr>
            <a:r>
              <a:rPr lang="en-US" b="true" sz="5499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Bulgular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138005" y="9131542"/>
            <a:ext cx="362843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14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22" y="3276362"/>
            <a:ext cx="15647928" cy="3190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Bu bölümde ulaşılan bulgular açıklanmalı ve yorumlanmalıdır.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</a:p>
          <a:p>
            <a:pPr algn="l">
              <a:lnSpc>
                <a:spcPts val="4200"/>
              </a:lnSpc>
              <a:spcBef>
                <a:spcPct val="0"/>
              </a:spcBef>
            </a:pP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sayfada 6 satırı (1,5 satır aralıklı) aşmayınız.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bölüm en fazla 5 slaytta verilmelidir. Ancak tablo sayısının fazlalığı durumunda bu kural genişletilebilir. 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76795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217446" y="1633540"/>
            <a:ext cx="8047659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699"/>
              </a:lnSpc>
              <a:spcBef>
                <a:spcPct val="0"/>
              </a:spcBef>
            </a:pPr>
            <a:r>
              <a:rPr lang="en-US" b="true" sz="5499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Bulgular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149837" y="9131542"/>
            <a:ext cx="339179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15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22" y="3276362"/>
            <a:ext cx="15647928" cy="3190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Bu bölümde ulaşılan bulgular açıklanmalı ve yorumlanmalıdır.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</a:p>
          <a:p>
            <a:pPr algn="l">
              <a:lnSpc>
                <a:spcPts val="4200"/>
              </a:lnSpc>
              <a:spcBef>
                <a:spcPct val="0"/>
              </a:spcBef>
            </a:pP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sayfada 6 satırı (1,5 satır aralıklı) aşmayınız.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bölüm en fazla 5 slaytta verilmelidir. Ancak tablo sayısının fazlalığı durumunda bu kural genişletilebilir. 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76795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217446" y="1633540"/>
            <a:ext cx="9170449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699"/>
              </a:lnSpc>
              <a:spcBef>
                <a:spcPct val="0"/>
              </a:spcBef>
            </a:pPr>
            <a:r>
              <a:rPr lang="en-US" b="true" sz="5499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Sonuç, Tartışma ve Öneriler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145446" y="9131542"/>
            <a:ext cx="347960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16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217446" y="3313115"/>
            <a:ext cx="14767904" cy="26574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Bu bölümde araştırmanın sonuçlarına yer verilmeli, ulaşılan sonuçlar tartışılmalı ve öneriler sunulmalıdır.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sayfada 6 satırı (1,5 satır aralıklı) aşmayınız.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bölüm en fazla 4 slaytta verilmelidir. 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76795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217446" y="1633540"/>
            <a:ext cx="9170449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699"/>
              </a:lnSpc>
              <a:spcBef>
                <a:spcPct val="0"/>
              </a:spcBef>
            </a:pPr>
            <a:r>
              <a:rPr lang="en-US" b="true" sz="5499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Sonuç, Tartışma ve Öneriler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149018" y="9131542"/>
            <a:ext cx="340816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17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217446" y="3313115"/>
            <a:ext cx="14767904" cy="26574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Bu bölümde araştırmanın sonuçlarına yer verilmeli, ulaşılan sonuçlar tartışılmalı ve öneriler sunulmalıdır.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sayfada 6 satırı (1,5 satır aralıklı) aşmayınız.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bölüm en fazla 4 slaytta verilmelidir. 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76795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217446" y="1633540"/>
            <a:ext cx="9170449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699"/>
              </a:lnSpc>
              <a:spcBef>
                <a:spcPct val="0"/>
              </a:spcBef>
            </a:pPr>
            <a:r>
              <a:rPr lang="en-US" b="true" sz="5499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Sonuç, Tartışma ve Öneriler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147604" y="9131542"/>
            <a:ext cx="343644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18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217446" y="3313115"/>
            <a:ext cx="14767904" cy="26574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Bu bölümde araştırmanın sonuçlarına yer verilmeli, ulaşılan sonuçlar tartışılmalı ve öneriler sunulmalıdır.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sayfada 6 satırı (1,5 satır aralıklı) aşmayınız.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bölüm en fazla 4 slaytta verilmelidir. 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76795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Freeform 3" id="3"/>
          <p:cNvSpPr/>
          <p:nvPr/>
        </p:nvSpPr>
        <p:spPr>
          <a:xfrm flipH="false" flipV="false" rot="0">
            <a:off x="476795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85421" y="8415965"/>
            <a:ext cx="1723792" cy="291075"/>
          </a:xfrm>
          <a:custGeom>
            <a:avLst/>
            <a:gdLst/>
            <a:ahLst/>
            <a:cxnLst/>
            <a:rect r="r" b="b" t="t" l="l"/>
            <a:pathLst>
              <a:path h="291075" w="1723792">
                <a:moveTo>
                  <a:pt x="0" y="0"/>
                </a:moveTo>
                <a:lnTo>
                  <a:pt x="1723792" y="0"/>
                </a:lnTo>
                <a:lnTo>
                  <a:pt x="1723792" y="291075"/>
                </a:lnTo>
                <a:lnTo>
                  <a:pt x="0" y="29107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-239783"/>
            </a:stretch>
          </a:blipFill>
        </p:spPr>
      </p:sp>
      <p:sp>
        <p:nvSpPr>
          <p:cNvPr name="TextBox 5" id="5"/>
          <p:cNvSpPr txBox="true"/>
          <p:nvPr/>
        </p:nvSpPr>
        <p:spPr>
          <a:xfrm rot="-5400000">
            <a:off x="-3237562" y="3353031"/>
            <a:ext cx="8303085" cy="14699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429"/>
              </a:lnSpc>
            </a:pPr>
            <a:r>
              <a:rPr lang="en-US" sz="3164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l">
              <a:lnSpc>
                <a:spcPts val="3633"/>
              </a:lnSpc>
            </a:pPr>
            <a:r>
              <a:rPr lang="en-US" sz="2595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Türkiye Yüzyılı’nda Eğitim: Türkiye Maarif Modeli</a:t>
            </a:r>
          </a:p>
          <a:p>
            <a:pPr algn="l">
              <a:lnSpc>
                <a:spcPts val="3633"/>
              </a:lnSpc>
            </a:pPr>
            <a:r>
              <a:rPr lang="en-US" sz="2595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  Boüaziçi Üniversitesi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5791270" y="2164691"/>
            <a:ext cx="6705459" cy="150372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254"/>
              </a:lnSpc>
              <a:spcBef>
                <a:spcPct val="0"/>
              </a:spcBef>
            </a:pPr>
            <a:r>
              <a:rPr lang="en-US" b="true" sz="8753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Bildiri Başlığı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375643" y="5076825"/>
            <a:ext cx="3698825" cy="1590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Yazarın Adı-Soyadı</a:t>
            </a:r>
          </a:p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Görev Yaptığı Kurum</a:t>
            </a:r>
          </a:p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E-posta Adresi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7193831" y="5076825"/>
            <a:ext cx="3900339" cy="1590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Yazarın Adı-Soyadı</a:t>
            </a:r>
          </a:p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Görev Yaptığı Kurum</a:t>
            </a:r>
          </a:p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E-posta Adresi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2597486" y="5076825"/>
            <a:ext cx="3698825" cy="1590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Yazarın Adı-Soyadı</a:t>
            </a:r>
          </a:p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Görev Yaptığı Kurum</a:t>
            </a:r>
          </a:p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E-posta Adresi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7259300" y="9131542"/>
            <a:ext cx="120253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</a:t>
            </a:r>
          </a:p>
        </p:txBody>
      </p:sp>
    </p:spTree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217446" y="1633540"/>
            <a:ext cx="9170449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699"/>
              </a:lnSpc>
              <a:spcBef>
                <a:spcPct val="0"/>
              </a:spcBef>
            </a:pPr>
            <a:r>
              <a:rPr lang="en-US" b="true" sz="5499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Sonuç, Tartışma ve Öneriler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145446" y="9131542"/>
            <a:ext cx="347960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19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217446" y="3313115"/>
            <a:ext cx="14767904" cy="26574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Bu bölümde araştırmanın sonuçlarına yer verilmeli, ulaşılan sonuçlar tartışılmalı ve öneriler sunulmalıdır.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sayfada 6 satırı (1,5 satır aralıklı) aşmayınız.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bölüm en fazla 4 slaytta verilmelidir. 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76795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217446" y="1633540"/>
            <a:ext cx="9170449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699"/>
              </a:lnSpc>
              <a:spcBef>
                <a:spcPct val="0"/>
              </a:spcBef>
            </a:pPr>
            <a:r>
              <a:rPr lang="en-US" b="true" sz="5499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Kaynakça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091794" y="9131542"/>
            <a:ext cx="455265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20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118613" y="3313115"/>
            <a:ext cx="13159584" cy="3190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Bu bölümde, dinleyicilerin faydalanabilmesi için, araştırmanın temel/referans kaynakları listelenmelidir (sadece birkaç kaynağa yer verilmelidir).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sayfada 10 satırı (1,5 satır aralıklı) aşmayınız.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bölüm en fazla 1 slaytta verilmelidir. 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76795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2203726" y="1443863"/>
            <a:ext cx="13880548" cy="19081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699"/>
              </a:lnSpc>
            </a:pPr>
            <a:r>
              <a:rPr lang="en-US" sz="5499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Katılım ve Katkılarınız için Teşekkür Ederiz.</a:t>
            </a:r>
          </a:p>
          <a:p>
            <a:pPr algn="l">
              <a:lnSpc>
                <a:spcPts val="7699"/>
              </a:lnSpc>
              <a:spcBef>
                <a:spcPct val="0"/>
              </a:spcBef>
            </a:pPr>
          </a:p>
        </p:txBody>
      </p:sp>
      <p:sp>
        <p:nvSpPr>
          <p:cNvPr name="TextBox 6" id="6"/>
          <p:cNvSpPr txBox="true"/>
          <p:nvPr/>
        </p:nvSpPr>
        <p:spPr>
          <a:xfrm rot="0">
            <a:off x="17155492" y="9131542"/>
            <a:ext cx="327868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21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271748" y="3526207"/>
            <a:ext cx="13159584" cy="12611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039"/>
              </a:lnSpc>
            </a:pPr>
            <a:r>
              <a:rPr lang="en-US" sz="3599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Bildiri Başlığı</a:t>
            </a:r>
          </a:p>
          <a:p>
            <a:pPr algn="l">
              <a:lnSpc>
                <a:spcPts val="5039"/>
              </a:lnSpc>
              <a:spcBef>
                <a:spcPct val="0"/>
              </a:spcBef>
            </a:pPr>
          </a:p>
        </p:txBody>
      </p:sp>
      <p:sp>
        <p:nvSpPr>
          <p:cNvPr name="TextBox 8" id="8"/>
          <p:cNvSpPr txBox="true"/>
          <p:nvPr/>
        </p:nvSpPr>
        <p:spPr>
          <a:xfrm rot="0">
            <a:off x="1736630" y="5229225"/>
            <a:ext cx="3698825" cy="1590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Yazarın Adı-Soyadı</a:t>
            </a:r>
          </a:p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Görev Yaptığı Kurum</a:t>
            </a:r>
          </a:p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E-posta Adresi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7294587" y="5229225"/>
            <a:ext cx="3698825" cy="1590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Yazarın Adı-Soyadı</a:t>
            </a:r>
          </a:p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Görev Yaptığı Kurum</a:t>
            </a:r>
          </a:p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E-posta Adresi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2428784" y="5229225"/>
            <a:ext cx="3698825" cy="1590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Yazarın Adı-Soyadı</a:t>
            </a:r>
          </a:p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Görev Yaptığı Kurum</a:t>
            </a:r>
          </a:p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E-posta Adresi</a:t>
            </a:r>
          </a:p>
        </p:txBody>
      </p:sp>
      <p:sp>
        <p:nvSpPr>
          <p:cNvPr name="Freeform 11" id="11"/>
          <p:cNvSpPr/>
          <p:nvPr/>
        </p:nvSpPr>
        <p:spPr>
          <a:xfrm flipH="false" flipV="false" rot="0">
            <a:off x="476795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239354" y="1594347"/>
            <a:ext cx="1552129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699"/>
              </a:lnSpc>
              <a:spcBef>
                <a:spcPct val="0"/>
              </a:spcBef>
            </a:pPr>
            <a:r>
              <a:rPr lang="en-US" b="true" sz="5499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Giriş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215545" y="9131542"/>
            <a:ext cx="207764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2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00" y="2778622"/>
            <a:ext cx="17259300" cy="39201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Giriş bölümünde,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Araştırmanın «konusu, sorunu, amacı ve önemi» açıklanmalıdır. Varsa sayıltılar (varsayımlar) ve sınırlılıklar (kısıtlar) da bu bölümde yer almalıdır.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</a:p>
          <a:p>
            <a:pPr algn="l">
              <a:lnSpc>
                <a:spcPts val="4429"/>
              </a:lnSpc>
              <a:spcBef>
                <a:spcPct val="0"/>
              </a:spcBef>
            </a:pP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sayfada 6 satırı (1,5 satır aralıklı) aşmayınız.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Giriş bölümü en fazla 3 slaytta verilmelidir. 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76795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028722" y="1551083"/>
            <a:ext cx="1552129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  <a:spcBef>
                <a:spcPct val="0"/>
              </a:spcBef>
            </a:pPr>
            <a:r>
              <a:rPr lang="en-US" b="true" sz="5499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Giriş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211080" y="9131542"/>
            <a:ext cx="216694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3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00" y="2778622"/>
            <a:ext cx="17259300" cy="39201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Giriş bölümünde,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Araştırmanın «konusu, sorunu, amacı ve önemi» açıklanmalıdır. Varsa sayıltılar (varsayımlar) ve sınırlılıklar (kısıtlar) da bu bölümde yer almalıdır.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</a:p>
          <a:p>
            <a:pPr algn="l">
              <a:lnSpc>
                <a:spcPts val="4429"/>
              </a:lnSpc>
              <a:spcBef>
                <a:spcPct val="0"/>
              </a:spcBef>
            </a:pP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sayfada 6 satırı (1,5 satır aralıklı) aşmayınız.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Giriş bölümü en fazla 3 slaytta verilmelidir. 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76795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028700" y="1551083"/>
            <a:ext cx="1552129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  <a:spcBef>
                <a:spcPct val="0"/>
              </a:spcBef>
            </a:pPr>
            <a:r>
              <a:rPr lang="en-US" b="true" sz="5499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Giriş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198057" y="9131542"/>
            <a:ext cx="242739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4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00" y="2778622"/>
            <a:ext cx="17259300" cy="39201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Giriş bölümünde,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Araştırmanın «konusu, sorunu, amacı ve önemi» açıklanmalıdır. Varsa sayıltılar (varsayımlar) ve sınırlılıklar (kısıtlar) da bu bölümde yer almalıdır.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</a:p>
          <a:p>
            <a:pPr algn="l">
              <a:lnSpc>
                <a:spcPts val="4429"/>
              </a:lnSpc>
              <a:spcBef>
                <a:spcPct val="0"/>
              </a:spcBef>
            </a:pP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sayfada 6 satırı (1,5 satır aralıklı) aşmayınız.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Giriş bölümü en fazla 3 slaytta verilmelidir. 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76795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442398" y="1421121"/>
            <a:ext cx="8047659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  <a:spcBef>
                <a:spcPct val="0"/>
              </a:spcBef>
            </a:pPr>
            <a:r>
              <a:rPr lang="en-US" b="true" sz="5499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Kavramsal Çerçeve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209889" y="9131542"/>
            <a:ext cx="219075" cy="11102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</a:pPr>
            <a:r>
              <a:rPr lang="en-US" sz="3164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5</a:t>
            </a:r>
          </a:p>
          <a:p>
            <a:pPr algn="ctr">
              <a:lnSpc>
                <a:spcPts val="4429"/>
              </a:lnSpc>
              <a:spcBef>
                <a:spcPct val="0"/>
              </a:spcBef>
            </a:pPr>
          </a:p>
        </p:txBody>
      </p:sp>
      <p:sp>
        <p:nvSpPr>
          <p:cNvPr name="TextBox 7" id="7"/>
          <p:cNvSpPr txBox="true"/>
          <p:nvPr/>
        </p:nvSpPr>
        <p:spPr>
          <a:xfrm rot="0">
            <a:off x="1334674" y="2891146"/>
            <a:ext cx="13515380" cy="33581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Kavramsal / Kuramsal Çerçeve bölümünde,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Araştırmanın teorik temelleri ve literatürdeki konumu kısaca verilmelidir.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 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sayfada 6 satırı (1,5 satır aralıklı) aşmayınız.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bölüm en fazla 3 slaytta verilmelidir. 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76795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442398" y="1421121"/>
            <a:ext cx="8047659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  <a:spcBef>
                <a:spcPct val="0"/>
              </a:spcBef>
            </a:pPr>
            <a:r>
              <a:rPr lang="en-US" b="true" sz="5499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Kavramsal Çerçeve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205499" y="9131542"/>
            <a:ext cx="227856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6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334674" y="2891146"/>
            <a:ext cx="13515380" cy="33581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Kavramsal / Kuramsal Çerçeve bölümünde,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Araştırmanın teorik temelleri ve literatürdeki konumu kısaca verilmelidir.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 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sayfada 6 satırı (1,5 satır aralıklı) aşmayınız.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bölüm en fazla 3 slaytta verilmelidir. 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76795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442398" y="1421121"/>
            <a:ext cx="8047659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  <a:spcBef>
                <a:spcPct val="0"/>
              </a:spcBef>
            </a:pPr>
            <a:r>
              <a:rPr lang="en-US" b="true" sz="5499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Kavramsal Çerçeve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209071" y="9131542"/>
            <a:ext cx="220712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7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334674" y="2891146"/>
            <a:ext cx="13515380" cy="33581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Kavramsal / Kuramsal Çerçeve bölümünde,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Araştırmanın teorik temelleri ve literatürdeki konumu kısaca verilmelidir.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 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sayfada 6 satırı (1,5 satır aralıklı) aşmayınız.</a:t>
            </a:r>
          </a:p>
          <a:p>
            <a:pPr algn="l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bölüm en fazla 3 slaytta verilmelidir. 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76795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1028722" y="8902529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 flipV="true">
            <a:off x="442398" y="1260170"/>
            <a:ext cx="16619405" cy="19050"/>
          </a:xfrm>
          <a:prstGeom prst="line">
            <a:avLst/>
          </a:prstGeom>
          <a:ln cap="flat" w="38100">
            <a:solidFill>
              <a:srgbClr val="000000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" id="4"/>
          <p:cNvSpPr txBox="true"/>
          <p:nvPr/>
        </p:nvSpPr>
        <p:spPr>
          <a:xfrm rot="0">
            <a:off x="11494591" y="199632"/>
            <a:ext cx="5567211" cy="727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İstanbul Eğitim Araştırmaları Kongresi</a:t>
            </a:r>
          </a:p>
          <a:p>
            <a:pPr algn="r">
              <a:lnSpc>
                <a:spcPts val="2970"/>
              </a:lnSpc>
            </a:pPr>
            <a:r>
              <a:rPr lang="en-US" sz="2121" b="true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11-12 Ocak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217446" y="1633540"/>
            <a:ext cx="8047659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699"/>
              </a:lnSpc>
              <a:spcBef>
                <a:spcPct val="0"/>
              </a:spcBef>
            </a:pPr>
            <a:r>
              <a:rPr lang="en-US" b="true" sz="5499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Yöntem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207731" y="9131542"/>
            <a:ext cx="223391" cy="5482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29"/>
              </a:lnSpc>
              <a:spcBef>
                <a:spcPct val="0"/>
              </a:spcBef>
            </a:pPr>
            <a:r>
              <a:rPr lang="en-US" b="true" sz="3164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8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217446" y="2941640"/>
            <a:ext cx="11737479" cy="47910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Çalışmanın yöntem bölümünde,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a. Araştırma modeli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b. Veri toplama yöntemi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c. Evren ve örneklem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d. Kullanılan istatistiksel teknik(ler)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e. Veri çözümleme yaklaşımı vb. yöntemsel konular açıklanmalıdır.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sayfada 6 satırı (1,5 satır aralıklı) aşmayınız.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b="true" sz="3000">
                <a:solidFill>
                  <a:srgbClr val="888888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Not: Bu bölüm en fazla 3 slaytta verilmelidir. 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767950" y="9072646"/>
            <a:ext cx="8752100" cy="1214354"/>
          </a:xfrm>
          <a:custGeom>
            <a:avLst/>
            <a:gdLst/>
            <a:ahLst/>
            <a:cxnLst/>
            <a:rect r="r" b="b" t="t" l="l"/>
            <a:pathLst>
              <a:path h="1214354" w="8752100">
                <a:moveTo>
                  <a:pt x="0" y="0"/>
                </a:moveTo>
                <a:lnTo>
                  <a:pt x="8752100" y="0"/>
                </a:lnTo>
                <a:lnTo>
                  <a:pt x="8752100" y="1214354"/>
                </a:lnTo>
                <a:lnTo>
                  <a:pt x="0" y="1214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DAGbmYUfKiY</dc:identifier>
  <dcterms:modified xsi:type="dcterms:W3CDTF">2011-08-01T06:04:30Z</dcterms:modified>
  <cp:revision>1</cp:revision>
  <dc:title>İstanbul Eğitim Araştırmaları Kongresi</dc:title>
</cp:coreProperties>
</file>